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2"/>
  </p:notesMasterIdLst>
  <p:sldIdLst>
    <p:sldId id="295" r:id="rId2"/>
    <p:sldId id="260" r:id="rId3"/>
    <p:sldId id="258" r:id="rId4"/>
    <p:sldId id="259" r:id="rId5"/>
    <p:sldId id="265" r:id="rId6"/>
    <p:sldId id="257" r:id="rId7"/>
    <p:sldId id="267" r:id="rId8"/>
    <p:sldId id="268" r:id="rId9"/>
    <p:sldId id="272" r:id="rId10"/>
    <p:sldId id="274" r:id="rId11"/>
  </p:sldIdLst>
  <p:sldSz cx="12192000" cy="6858000"/>
  <p:notesSz cx="6858000" cy="9144000"/>
  <p:embeddedFontLst>
    <p:embeddedFont>
      <p:font typeface="Bahnschrift SemiBold SemiConden" panose="020B0502040204020203" pitchFamily="34" charset="0"/>
      <p:bold r:id="rId13"/>
    </p:embeddedFont>
    <p:embeddedFont>
      <p:font typeface="Bahnschrift SemiCondensed" panose="020B0502040204020203" pitchFamily="34" charset="0"/>
      <p:regular r:id="rId14"/>
      <p:bold r:id="rId15"/>
    </p:embeddedFont>
    <p:embeddedFont>
      <p:font typeface="Franklin Gothic Demi Cond" panose="020B0706030402020204" pitchFamily="34" charset="0"/>
      <p:regular r:id="rId16"/>
    </p:embeddedFont>
    <p:embeddedFont>
      <p:font typeface="Martian Mono" panose="020B0604020202020204" charset="0"/>
      <p:regular r:id="rId17"/>
      <p:bold r:id="rId18"/>
    </p:embeddedFont>
    <p:embeddedFont>
      <p:font typeface="PT Serif" panose="020A0603040505020204" pitchFamily="18" charset="-52"/>
      <p:regular r:id="rId19"/>
      <p:bold r:id="rId20"/>
      <p:italic r:id="rId21"/>
      <p:boldItalic r:id="rId22"/>
    </p:embeddedFont>
    <p:embeddedFont>
      <p:font typeface="Ubuntu" panose="020B060402020202020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1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10B8C9-2E0F-4703-B0C3-2650529F175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70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076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55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302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097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258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67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DA2DD71-574C-4B99-BB92-0BC82B32F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2299" y="0"/>
            <a:ext cx="12180722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71000"/>
              </a:srgbClr>
            </a:outerShdw>
          </a:effec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C85354C2-4FE9-4357-9641-322A4E8A4939}"/>
              </a:ext>
            </a:extLst>
          </p:cNvPr>
          <p:cNvSpPr/>
          <p:nvPr/>
        </p:nvSpPr>
        <p:spPr>
          <a:xfrm>
            <a:off x="2965141" y="557370"/>
            <a:ext cx="6054571" cy="5743260"/>
          </a:xfrm>
          <a:prstGeom prst="ellipse">
            <a:avLst/>
          </a:prstGeom>
          <a:solidFill>
            <a:srgbClr val="0055E8"/>
          </a:solidFill>
          <a:ln>
            <a:noFill/>
          </a:ln>
          <a:effectLst>
            <a:glow rad="139700">
              <a:srgbClr val="00B0F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6A0A03-05A7-413B-A8A1-0044B81C2B2A}"/>
              </a:ext>
            </a:extLst>
          </p:cNvPr>
          <p:cNvSpPr txBox="1"/>
          <p:nvPr/>
        </p:nvSpPr>
        <p:spPr>
          <a:xfrm>
            <a:off x="3206341" y="2123116"/>
            <a:ext cx="54347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АВГУСТОВСКИЙ </a:t>
            </a:r>
          </a:p>
          <a:p>
            <a:r>
              <a:rPr lang="ru-RU" sz="6000" dirty="0">
                <a:solidFill>
                  <a:schemeClr val="bg1"/>
                </a:solidFill>
                <a:latin typeface="Franklin Gothic Demi Cond" panose="020B0706030402020204" pitchFamily="34" charset="0"/>
              </a:rPr>
              <a:t>ПЕДСОВЕТ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2B5339-97E8-411A-91F0-F4EE5CC221BE}"/>
              </a:ext>
            </a:extLst>
          </p:cNvPr>
          <p:cNvSpPr txBox="1"/>
          <p:nvPr/>
        </p:nvSpPr>
        <p:spPr>
          <a:xfrm>
            <a:off x="7102488" y="3042375"/>
            <a:ext cx="1070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Bahnschrift SemiCondensed" panose="020B0502040204020203" pitchFamily="34" charset="0"/>
              </a:rPr>
              <a:t>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909193-9B5B-4128-8FB8-EA30ACD3933A}"/>
              </a:ext>
            </a:extLst>
          </p:cNvPr>
          <p:cNvSpPr txBox="1"/>
          <p:nvPr/>
        </p:nvSpPr>
        <p:spPr>
          <a:xfrm>
            <a:off x="3165769" y="4389503"/>
            <a:ext cx="5686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0E9FE"/>
                </a:solidFill>
                <a:latin typeface="Bahnschrift SemiBold SemiConden" panose="020B0502040204020203" pitchFamily="34" charset="0"/>
              </a:rPr>
              <a:t>«ОТ ПРИОРИТЕТНЫХ ЗАДАЧ К ПРАКТИЧЕСКИМ РЕШЕНИЯМ» 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B060FC0B-4B0D-499D-9FA9-DBBDF9708B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300" y="704186"/>
            <a:ext cx="880821" cy="114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85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85972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i="0" dirty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Конкурсное движение </a:t>
            </a:r>
          </a:p>
          <a:p>
            <a:pPr>
              <a:lnSpc>
                <a:spcPts val="3900"/>
              </a:lnSpc>
            </a:pPr>
            <a:r>
              <a:rPr lang="ru-RU" sz="3600" b="1" i="0" dirty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как стимул профессионального роста педагога</a:t>
            </a: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48162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Туран Наталья Константиновна</a:t>
            </a:r>
            <a:r>
              <a:rPr lang="ru-RU" b="1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,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Начальник отдела конкурсного движения МАОУ ДПО ИПК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70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85972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i="0" dirty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Конкурсное движение </a:t>
            </a:r>
          </a:p>
          <a:p>
            <a:pPr>
              <a:lnSpc>
                <a:spcPts val="3900"/>
              </a:lnSpc>
            </a:pPr>
            <a:r>
              <a:rPr lang="ru-RU" sz="3600" b="1" i="0" dirty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как стимул профессионального роста педагога</a:t>
            </a: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70" y="5485414"/>
            <a:ext cx="52279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Туран Наталья Константиновна</a:t>
            </a:r>
            <a:r>
              <a:rPr lang="ru-RU" b="1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,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начальник отдела конкурсного движения МАОУ ДПО ИПК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5D929D-236F-4903-AA57-8A3F1DAEF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39577" y="366979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Система поддержки учителей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42692-2BE2-AA09-B8F6-42C0687B99EF}"/>
              </a:ext>
            </a:extLst>
          </p:cNvPr>
          <p:cNvSpPr txBox="1"/>
          <p:nvPr/>
        </p:nvSpPr>
        <p:spPr>
          <a:xfrm>
            <a:off x="1213217" y="1793941"/>
            <a:ext cx="90737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Национальная система </a:t>
            </a:r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учительского роста (</a:t>
            </a:r>
            <a:r>
              <a:rPr lang="ru-RU" b="1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НСУР) </a:t>
            </a:r>
            <a:r>
              <a:rPr lang="ru-RU" dirty="0">
                <a:latin typeface="Ubuntu" panose="020B0504030602030204" pitchFamily="34" charset="0"/>
              </a:rPr>
              <a:t> </a:t>
            </a:r>
            <a:r>
              <a:rPr lang="ru-RU" i="0" dirty="0">
                <a:effectLst/>
                <a:latin typeface="Ubuntu" panose="020B0504030602030204" pitchFamily="34" charset="0"/>
              </a:rPr>
              <a:t>- передовая форма аттестационных процедур для педагогов, </a:t>
            </a:r>
          </a:p>
          <a:p>
            <a:r>
              <a:rPr lang="ru-RU" i="0" dirty="0">
                <a:effectLst/>
                <a:latin typeface="Ubuntu" panose="020B0504030602030204" pitchFamily="34" charset="0"/>
              </a:rPr>
              <a:t>служащая средством реализации реформирования всех уровней учебно-воспитательного процесса</a:t>
            </a:r>
            <a:r>
              <a:rPr lang="ru-RU" dirty="0">
                <a:latin typeface="Ubuntu" panose="020B0504030602030204" pitchFamily="34" charset="0"/>
              </a:rPr>
              <a:t>. </a:t>
            </a:r>
            <a:br>
              <a:rPr lang="ru-RU" dirty="0">
                <a:latin typeface="Ubuntu" panose="020B0504030602030204" pitchFamily="34" charset="0"/>
              </a:rPr>
            </a:br>
            <a:endParaRPr lang="ru-RU" i="0" dirty="0">
              <a:effectLst/>
              <a:latin typeface="Ubuntu" panose="020B05040306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DC02D2-E597-40DD-0AE8-E513474A8846}"/>
              </a:ext>
            </a:extLst>
          </p:cNvPr>
          <p:cNvSpPr txBox="1"/>
          <p:nvPr/>
        </p:nvSpPr>
        <p:spPr>
          <a:xfrm>
            <a:off x="1213217" y="4209987"/>
            <a:ext cx="8759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Новая система оплаты труда (НСОТ)</a:t>
            </a:r>
            <a:r>
              <a:rPr lang="ru-RU" dirty="0">
                <a:latin typeface="Ubuntu" panose="020B0504030602030204" pitchFamily="34" charset="0"/>
              </a:rPr>
              <a:t> - это современная система вознаграждения работников образования, которая пришла на смену Единой тарифной сетке. Основная идея — дифференцированный подход к оплате труда с учетом индивидуальных достижений педагога.</a:t>
            </a:r>
          </a:p>
        </p:txBody>
      </p:sp>
    </p:spTree>
    <p:extLst>
      <p:ext uri="{BB962C8B-B14F-4D97-AF65-F5344CB8AC3E}">
        <p14:creationId xmlns:p14="http://schemas.microsoft.com/office/powerpoint/2010/main" val="2537422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546246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Актуальные сведения о конкурсах профессионального мастерства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1214201" y="1734828"/>
            <a:ext cx="37436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Институт развития образования Кузбасса </a:t>
            </a:r>
            <a:endParaRPr lang="ru-RU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endParaRPr lang="ru-RU" i="0" dirty="0">
              <a:effectLst/>
              <a:latin typeface="Ubuntu" panose="020B0504030602030204" pitchFamily="34" charset="0"/>
            </a:endParaRPr>
          </a:p>
          <a:p>
            <a:r>
              <a:rPr lang="ru-RU" i="0" dirty="0">
                <a:effectLst/>
                <a:latin typeface="Ubuntu" panose="020B0504030602030204" pitchFamily="34" charset="0"/>
              </a:rPr>
              <a:t>Актуальные сведения и архив конкурсного движения регионального уровня расположены в разделе «Конкурсы» официального сайта </a:t>
            </a:r>
            <a:r>
              <a:rPr lang="ru-RU" b="1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ИРОК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318359-86BB-93AA-3D5F-54A53255E29F}"/>
              </a:ext>
            </a:extLst>
          </p:cNvPr>
          <p:cNvSpPr txBox="1"/>
          <p:nvPr/>
        </p:nvSpPr>
        <p:spPr>
          <a:xfrm>
            <a:off x="6666838" y="1734828"/>
            <a:ext cx="434752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Ubuntu" panose="020B0504030602030204" pitchFamily="34" charset="0"/>
              </a:rPr>
              <a:t>Институт повышения квалификации</a:t>
            </a:r>
          </a:p>
          <a:p>
            <a:endParaRPr lang="ru-RU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  <a:p>
            <a:r>
              <a:rPr lang="ru-RU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Актуальная информация о проведении муниципальных конкурсов и муниципальных этапов региональных и всероссийских конкурсов профессионального мастерства размещается на сайте Института повышения квалификации</a:t>
            </a:r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3EE2B616-A0E1-4103-8B70-D7E2B9F92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18" y="5123172"/>
            <a:ext cx="1434367" cy="138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298C444A-461B-4D2A-8964-0379D19E3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065" y="4874149"/>
            <a:ext cx="1926689" cy="1926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7AD068-083D-48E2-A93D-D9C9AB4695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5370124"/>
            <a:ext cx="3011574" cy="972273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19DFC41B-F669-4027-B7C6-8A2C11686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7976" y="4723976"/>
            <a:ext cx="2134024" cy="2134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545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Конкурсы профессионального мастерства: цели и задачи</a:t>
            </a: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F1CD0AF6-DBF0-47E3-86CC-3936AA5C40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087391"/>
              </p:ext>
            </p:extLst>
          </p:nvPr>
        </p:nvGraphicFramePr>
        <p:xfrm>
          <a:off x="955611" y="1407695"/>
          <a:ext cx="10803375" cy="20740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41805">
                  <a:extLst>
                    <a:ext uri="{9D8B030D-6E8A-4147-A177-3AD203B41FA5}">
                      <a16:colId xmlns:a16="http://schemas.microsoft.com/office/drawing/2014/main" val="174425868"/>
                    </a:ext>
                  </a:extLst>
                </a:gridCol>
                <a:gridCol w="3560445">
                  <a:extLst>
                    <a:ext uri="{9D8B030D-6E8A-4147-A177-3AD203B41FA5}">
                      <a16:colId xmlns:a16="http://schemas.microsoft.com/office/drawing/2014/main" val="2605683914"/>
                    </a:ext>
                  </a:extLst>
                </a:gridCol>
                <a:gridCol w="3601125">
                  <a:extLst>
                    <a:ext uri="{9D8B030D-6E8A-4147-A177-3AD203B41FA5}">
                      <a16:colId xmlns:a16="http://schemas.microsoft.com/office/drawing/2014/main" val="3425355134"/>
                    </a:ext>
                  </a:extLst>
                </a:gridCol>
              </a:tblGrid>
              <a:tr h="84669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artian Mono" panose="020B0009020000000004" charset="0"/>
                        </a:rPr>
                        <a:t>Повышение квалификации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artian Mono" panose="020B0009020000000004" charset="0"/>
                        </a:rPr>
                        <a:t>Обмен опытом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artian Mono" panose="020B0009020000000004" charset="0"/>
                        </a:rPr>
                        <a:t>Выявление талантов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7985211"/>
                  </a:ext>
                </a:extLst>
              </a:tr>
              <a:tr h="122737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/>
                          </a:solidFill>
                          <a:latin typeface="Martian Mono" panose="020B0009020000000004" charset="0"/>
                        </a:rPr>
                        <a:t>Развитие профессиональных навыков и компетенций педагогов.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Martian Mono" panose="020B0009020000000004" charset="0"/>
                        </a:rPr>
                        <a:t>Создание платформы для обмена лучшими практиками и методиками.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Martian Mono" panose="020B0009020000000004" charset="0"/>
                        </a:rPr>
                        <a:t>Поддержка и продвижение талантливых и инициативных педагогов.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12420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9894B4D-BCDC-4A02-A3A9-311B1AD2B245}"/>
              </a:ext>
            </a:extLst>
          </p:cNvPr>
          <p:cNvSpPr txBox="1"/>
          <p:nvPr/>
        </p:nvSpPr>
        <p:spPr>
          <a:xfrm>
            <a:off x="5176235" y="5389997"/>
            <a:ext cx="42390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Бюджетный курс повышения квалификации Кадровый резерв конкурсов профессионального мастерства «Педагог года» от ИПК</a:t>
            </a:r>
            <a:endParaRPr lang="ru-RU" b="1" i="0" dirty="0">
              <a:solidFill>
                <a:srgbClr val="0055E8"/>
              </a:solidFill>
              <a:effectLst/>
              <a:latin typeface="Ubuntu" panose="020B050403060203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6EA4D6D-C739-4558-8702-B568CE284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5475" y="4235130"/>
            <a:ext cx="2309735" cy="230973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2CBA0D6-281B-4DA4-BE7E-DAECA7BD80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5218" y="4235130"/>
            <a:ext cx="3011574" cy="97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01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81140" y="345175"/>
            <a:ext cx="481620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Конкурсное движение: перспективы и возможности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32EA71-6D0A-DD65-4F9B-A16105FF39FE}"/>
              </a:ext>
            </a:extLst>
          </p:cNvPr>
          <p:cNvSpPr txBox="1"/>
          <p:nvPr/>
        </p:nvSpPr>
        <p:spPr>
          <a:xfrm>
            <a:off x="1178108" y="1917739"/>
            <a:ext cx="9758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chemeClr val="bg1"/>
                </a:solidFill>
                <a:effectLst/>
                <a:latin typeface="Ubuntu" panose="020B0504030602030204" pitchFamily="34" charset="0"/>
              </a:rPr>
              <a:t>Развитие: профессиональный и личностный рост.</a:t>
            </a:r>
          </a:p>
          <a:p>
            <a:endParaRPr lang="ru-RU" i="0" dirty="0">
              <a:solidFill>
                <a:schemeClr val="bg1"/>
              </a:solidFill>
              <a:effectLst/>
              <a:latin typeface="Ubuntu" panose="020B050403060203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746DE74-3968-4E8E-9DAD-043D2DB9B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40" y="1850837"/>
            <a:ext cx="618704" cy="6187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4FDF8F-DF3D-4BB7-8DD5-52B0164DF5A7}"/>
              </a:ext>
            </a:extLst>
          </p:cNvPr>
          <p:cNvSpPr txBox="1"/>
          <p:nvPr/>
        </p:nvSpPr>
        <p:spPr>
          <a:xfrm>
            <a:off x="1216701" y="2977768"/>
            <a:ext cx="975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chemeClr val="bg1"/>
                </a:solidFill>
                <a:effectLst/>
                <a:latin typeface="Ubuntu" panose="020B0504030602030204" pitchFamily="34" charset="0"/>
              </a:rPr>
              <a:t>Общение: установление контактов с коллегами и экспертами</a:t>
            </a:r>
            <a:endParaRPr lang="ru-RU" i="0" dirty="0">
              <a:solidFill>
                <a:schemeClr val="bg1"/>
              </a:solidFill>
              <a:effectLst/>
              <a:latin typeface="Ubuntu" panose="020B050403060203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F331B14-172E-4F6B-B1FE-4F51C366D9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776" y="2932697"/>
            <a:ext cx="414403" cy="4144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0B35A6-BE2C-4749-977A-75EC669514B2}"/>
              </a:ext>
            </a:extLst>
          </p:cNvPr>
          <p:cNvSpPr txBox="1"/>
          <p:nvPr/>
        </p:nvSpPr>
        <p:spPr>
          <a:xfrm>
            <a:off x="1255294" y="3805870"/>
            <a:ext cx="975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chemeClr val="bg1"/>
                </a:solidFill>
                <a:effectLst/>
                <a:latin typeface="Ubuntu" panose="020B0504030602030204" pitchFamily="34" charset="0"/>
              </a:rPr>
              <a:t>Возможности для карьерного роста.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CA9FB72-6863-439B-9229-7A189FAF6C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625" y="3681184"/>
            <a:ext cx="618704" cy="6187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70AB479-44EE-4A29-8123-DA1BCD4048E3}"/>
              </a:ext>
            </a:extLst>
          </p:cNvPr>
          <p:cNvSpPr txBox="1"/>
          <p:nvPr/>
        </p:nvSpPr>
        <p:spPr>
          <a:xfrm>
            <a:off x="1255294" y="4872670"/>
            <a:ext cx="975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chemeClr val="bg1"/>
                </a:solidFill>
                <a:effectLst/>
                <a:latin typeface="Ubuntu" panose="020B0504030602030204" pitchFamily="34" charset="0"/>
              </a:rPr>
              <a:t>Получение заслуженного признания и наград.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473BBA5-1AFA-4F5A-800E-BE57270A24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625" y="4711035"/>
            <a:ext cx="732355" cy="73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99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6292639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Этапы подготовки к профессиональному конкурсу: от идеи до реализации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42692-2BE2-AA09-B8F6-42C0687B99EF}"/>
              </a:ext>
            </a:extLst>
          </p:cNvPr>
          <p:cNvSpPr txBox="1"/>
          <p:nvPr/>
        </p:nvSpPr>
        <p:spPr>
          <a:xfrm>
            <a:off x="1213217" y="1793941"/>
            <a:ext cx="9073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Определение цели Вашего участия: </a:t>
            </a:r>
          </a:p>
          <a:p>
            <a:r>
              <a:rPr lang="ru-RU" i="0" dirty="0">
                <a:effectLst/>
                <a:latin typeface="Ubuntu" panose="020B0504030602030204" pitchFamily="34" charset="0"/>
              </a:rPr>
              <a:t>чего конкретно Вы хотите достичь, участвуя  в конкурсе?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DC02D2-E597-40DD-0AE8-E513474A8846}"/>
              </a:ext>
            </a:extLst>
          </p:cNvPr>
          <p:cNvSpPr txBox="1"/>
          <p:nvPr/>
        </p:nvSpPr>
        <p:spPr>
          <a:xfrm>
            <a:off x="1213217" y="2857684"/>
            <a:ext cx="10071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Изучение конкурсной документации.</a:t>
            </a:r>
            <a:br>
              <a:rPr lang="ru-RU" i="0" dirty="0">
                <a:effectLst/>
                <a:latin typeface="Ubuntu" panose="020B0504030602030204" pitchFamily="34" charset="0"/>
              </a:rPr>
            </a:br>
            <a:r>
              <a:rPr lang="ru-RU" i="0" dirty="0">
                <a:effectLst/>
                <a:latin typeface="Ubuntu" panose="020B0504030602030204" pitchFamily="34" charset="0"/>
              </a:rPr>
              <a:t>Учтите все детали конкурса: формат, сроки подачи  заявок и проведение этапов.</a:t>
            </a:r>
          </a:p>
        </p:txBody>
      </p:sp>
      <p:sp>
        <p:nvSpPr>
          <p:cNvPr id="9" name="Text 4">
            <a:extLst>
              <a:ext uri="{FF2B5EF4-FFF2-40B4-BE49-F238E27FC236}">
                <a16:creationId xmlns:a16="http://schemas.microsoft.com/office/drawing/2014/main" id="{B7A6769A-04E8-4BF0-89A3-5864D8282FE4}"/>
              </a:ext>
            </a:extLst>
          </p:cNvPr>
          <p:cNvSpPr/>
          <p:nvPr/>
        </p:nvSpPr>
        <p:spPr>
          <a:xfrm>
            <a:off x="396983" y="1881663"/>
            <a:ext cx="13977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050" dirty="0">
                <a:solidFill>
                  <a:srgbClr val="383838"/>
                </a:solidFill>
                <a:latin typeface="PT Serif" pitchFamily="34" charset="0"/>
                <a:ea typeface="PT Serif" pitchFamily="34" charset="-122"/>
                <a:cs typeface="PT Serif" pitchFamily="34" charset="-120"/>
              </a:rPr>
              <a:t>1</a:t>
            </a:r>
            <a:endParaRPr lang="en-US" sz="2050" dirty="0"/>
          </a:p>
        </p:txBody>
      </p:sp>
      <p:sp>
        <p:nvSpPr>
          <p:cNvPr id="10" name="Text 9">
            <a:extLst>
              <a:ext uri="{FF2B5EF4-FFF2-40B4-BE49-F238E27FC236}">
                <a16:creationId xmlns:a16="http://schemas.microsoft.com/office/drawing/2014/main" id="{F9C53C91-8E84-4E1E-AB08-950DD3D074E7}"/>
              </a:ext>
            </a:extLst>
          </p:cNvPr>
          <p:cNvSpPr/>
          <p:nvPr/>
        </p:nvSpPr>
        <p:spPr>
          <a:xfrm>
            <a:off x="385612" y="3112047"/>
            <a:ext cx="13977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050" dirty="0">
                <a:solidFill>
                  <a:srgbClr val="383838"/>
                </a:solidFill>
                <a:latin typeface="PT Serif" pitchFamily="34" charset="0"/>
                <a:ea typeface="PT Serif" pitchFamily="34" charset="-122"/>
                <a:cs typeface="PT Serif" pitchFamily="34" charset="-120"/>
              </a:rPr>
              <a:t>2</a:t>
            </a:r>
            <a:endParaRPr lang="en-US" sz="2050" dirty="0"/>
          </a:p>
        </p:txBody>
      </p:sp>
      <p:sp>
        <p:nvSpPr>
          <p:cNvPr id="11" name="Text 14">
            <a:extLst>
              <a:ext uri="{FF2B5EF4-FFF2-40B4-BE49-F238E27FC236}">
                <a16:creationId xmlns:a16="http://schemas.microsoft.com/office/drawing/2014/main" id="{C5484A7C-0BDA-4F9B-8E03-8DBCEACC9A64}"/>
              </a:ext>
            </a:extLst>
          </p:cNvPr>
          <p:cNvSpPr/>
          <p:nvPr/>
        </p:nvSpPr>
        <p:spPr>
          <a:xfrm>
            <a:off x="396982" y="4195872"/>
            <a:ext cx="13977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050" dirty="0">
                <a:solidFill>
                  <a:srgbClr val="383838"/>
                </a:solidFill>
                <a:latin typeface="PT Serif" pitchFamily="34" charset="0"/>
                <a:ea typeface="PT Serif" pitchFamily="34" charset="-122"/>
                <a:cs typeface="PT Serif" pitchFamily="34" charset="-120"/>
              </a:rPr>
              <a:t>3</a:t>
            </a:r>
            <a:endParaRPr lang="en-US" sz="2050" dirty="0"/>
          </a:p>
        </p:txBody>
      </p:sp>
      <p:sp>
        <p:nvSpPr>
          <p:cNvPr id="12" name="Text 19">
            <a:extLst>
              <a:ext uri="{FF2B5EF4-FFF2-40B4-BE49-F238E27FC236}">
                <a16:creationId xmlns:a16="http://schemas.microsoft.com/office/drawing/2014/main" id="{B5D12544-8525-487A-BDDA-27F0D47015AF}"/>
              </a:ext>
            </a:extLst>
          </p:cNvPr>
          <p:cNvSpPr/>
          <p:nvPr/>
        </p:nvSpPr>
        <p:spPr>
          <a:xfrm>
            <a:off x="396983" y="5389426"/>
            <a:ext cx="139779" cy="2621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050"/>
              </a:lnSpc>
              <a:buNone/>
            </a:pPr>
            <a:r>
              <a:rPr lang="en-US" sz="2050" dirty="0">
                <a:solidFill>
                  <a:srgbClr val="383838"/>
                </a:solidFill>
                <a:latin typeface="PT Serif" pitchFamily="34" charset="0"/>
                <a:ea typeface="PT Serif" pitchFamily="34" charset="-122"/>
                <a:cs typeface="PT Serif" pitchFamily="34" charset="-120"/>
              </a:rPr>
              <a:t>4</a:t>
            </a:r>
            <a:endParaRPr lang="en-US" sz="20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D19B0C-E492-4BDC-B03D-658EF4A18210}"/>
              </a:ext>
            </a:extLst>
          </p:cNvPr>
          <p:cNvSpPr txBox="1"/>
          <p:nvPr/>
        </p:nvSpPr>
        <p:spPr>
          <a:xfrm>
            <a:off x="1211243" y="3819128"/>
            <a:ext cx="10065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Составление плана подготовки.</a:t>
            </a:r>
          </a:p>
          <a:p>
            <a:r>
              <a:rPr lang="ru-RU" i="0" dirty="0">
                <a:effectLst/>
                <a:latin typeface="Ubuntu" panose="020B0504030602030204" pitchFamily="34" charset="0"/>
              </a:rPr>
              <a:t>План должен быть реалистичным и учитывать </a:t>
            </a:r>
            <a:r>
              <a:rPr lang="ru-RU" dirty="0">
                <a:latin typeface="Ubuntu" panose="020B0504030602030204" pitchFamily="34" charset="0"/>
              </a:rPr>
              <a:t> </a:t>
            </a:r>
            <a:r>
              <a:rPr lang="ru-RU" i="0" dirty="0">
                <a:effectLst/>
                <a:latin typeface="Ubuntu" panose="020B0504030602030204" pitchFamily="34" charset="0"/>
              </a:rPr>
              <a:t>возможности, ресурсы и временные рамки.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8889D3-EA7F-4243-9895-576A8AE213C9}"/>
              </a:ext>
            </a:extLst>
          </p:cNvPr>
          <p:cNvSpPr txBox="1"/>
          <p:nvPr/>
        </p:nvSpPr>
        <p:spPr>
          <a:xfrm>
            <a:off x="1213217" y="5197348"/>
            <a:ext cx="1058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rgbClr val="0055E8"/>
                </a:solidFill>
                <a:effectLst/>
                <a:latin typeface="Ubuntu" panose="020B0504030602030204" pitchFamily="34" charset="0"/>
              </a:rPr>
              <a:t>Анализ собственного опыта и достижений</a:t>
            </a:r>
          </a:p>
          <a:p>
            <a:r>
              <a:rPr lang="ru-RU" i="0" dirty="0">
                <a:effectLst/>
                <a:latin typeface="Ubuntu" panose="020B0504030602030204" pitchFamily="34" charset="0"/>
              </a:rPr>
              <a:t>Выделите как сильные, так и слабые аспекты своей  педагогической деятельности. </a:t>
            </a:r>
            <a:br>
              <a:rPr lang="ru-RU" i="0" dirty="0">
                <a:effectLst/>
                <a:latin typeface="Ubuntu" panose="020B0504030602030204" pitchFamily="34" charset="0"/>
              </a:rPr>
            </a:br>
            <a:r>
              <a:rPr lang="ru-RU" i="0" dirty="0">
                <a:effectLst/>
                <a:latin typeface="Ubuntu" panose="020B0504030602030204" pitchFamily="34" charset="0"/>
              </a:rPr>
              <a:t>Сформулируйте ведущие идеи и принципы, на которые Вы опираетесь в своей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312189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859724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i="0" dirty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Конкурсное движение </a:t>
            </a:r>
          </a:p>
          <a:p>
            <a:pPr>
              <a:lnSpc>
                <a:spcPts val="3900"/>
              </a:lnSpc>
            </a:pPr>
            <a:r>
              <a:rPr lang="ru-RU" sz="3600" b="1" i="0" dirty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как стимул профессионального роста педагога</a:t>
            </a: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5DACFC-5482-4E02-4FED-B1C6E80564B6}"/>
              </a:ext>
            </a:extLst>
          </p:cNvPr>
          <p:cNvSpPr txBox="1"/>
          <p:nvPr/>
        </p:nvSpPr>
        <p:spPr>
          <a:xfrm>
            <a:off x="2159469" y="5485414"/>
            <a:ext cx="48162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Туран Наталья Константиновна</a:t>
            </a:r>
            <a:r>
              <a:rPr lang="ru-RU" b="1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,</a:t>
            </a:r>
          </a:p>
          <a:p>
            <a:pPr>
              <a:lnSpc>
                <a:spcPts val="2000"/>
              </a:lnSpc>
            </a:pP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Начальник отдела конкурсного движения МАОУ ДПО ИПК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134E055-AA10-9318-67DA-DA2A47C5E805}"/>
              </a:ext>
            </a:extLst>
          </p:cNvPr>
          <p:cNvGrpSpPr/>
          <p:nvPr/>
        </p:nvGrpSpPr>
        <p:grpSpPr>
          <a:xfrm>
            <a:off x="1727653" y="5637456"/>
            <a:ext cx="213743" cy="274320"/>
            <a:chOff x="6015037" y="3333654"/>
            <a:chExt cx="159448" cy="190595"/>
          </a:xfrm>
          <a:solidFill>
            <a:schemeClr val="bg1"/>
          </a:solidFill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BE8AF0D-7E75-39E7-FC1E-C02667EB0431}"/>
                </a:ext>
              </a:extLst>
            </p:cNvPr>
            <p:cNvSpPr/>
            <p:nvPr/>
          </p:nvSpPr>
          <p:spPr>
            <a:xfrm>
              <a:off x="6015037" y="3447764"/>
              <a:ext cx="159448" cy="76485"/>
            </a:xfrm>
            <a:custGeom>
              <a:avLst/>
              <a:gdLst>
                <a:gd name="connsiteX0" fmla="*/ 159449 w 159448"/>
                <a:gd name="connsiteY0" fmla="*/ 69342 h 76485"/>
                <a:gd name="connsiteX1" fmla="*/ 157353 w 159448"/>
                <a:gd name="connsiteY1" fmla="*/ 74390 h 76485"/>
                <a:gd name="connsiteX2" fmla="*/ 152305 w 159448"/>
                <a:gd name="connsiteY2" fmla="*/ 76486 h 76485"/>
                <a:gd name="connsiteX3" fmla="*/ 7144 w 159448"/>
                <a:gd name="connsiteY3" fmla="*/ 76486 h 76485"/>
                <a:gd name="connsiteX4" fmla="*/ 2096 w 159448"/>
                <a:gd name="connsiteY4" fmla="*/ 74390 h 76485"/>
                <a:gd name="connsiteX5" fmla="*/ 0 w 159448"/>
                <a:gd name="connsiteY5" fmla="*/ 69342 h 76485"/>
                <a:gd name="connsiteX6" fmla="*/ 79724 w 159448"/>
                <a:gd name="connsiteY6" fmla="*/ 0 h 76485"/>
                <a:gd name="connsiteX7" fmla="*/ 159449 w 159448"/>
                <a:gd name="connsiteY7" fmla="*/ 69342 h 7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448" h="76485">
                  <a:moveTo>
                    <a:pt x="159449" y="69342"/>
                  </a:moveTo>
                  <a:cubicBezTo>
                    <a:pt x="159449" y="71247"/>
                    <a:pt x="158687" y="73057"/>
                    <a:pt x="157353" y="74390"/>
                  </a:cubicBezTo>
                  <a:cubicBezTo>
                    <a:pt x="156019" y="75724"/>
                    <a:pt x="154210" y="76486"/>
                    <a:pt x="152305" y="76486"/>
                  </a:cubicBezTo>
                  <a:lnTo>
                    <a:pt x="7144" y="76486"/>
                  </a:lnTo>
                  <a:cubicBezTo>
                    <a:pt x="5239" y="76486"/>
                    <a:pt x="3429" y="75724"/>
                    <a:pt x="2096" y="74390"/>
                  </a:cubicBezTo>
                  <a:cubicBezTo>
                    <a:pt x="762" y="73057"/>
                    <a:pt x="0" y="71247"/>
                    <a:pt x="0" y="69342"/>
                  </a:cubicBezTo>
                  <a:cubicBezTo>
                    <a:pt x="0" y="30289"/>
                    <a:pt x="42863" y="0"/>
                    <a:pt x="79724" y="0"/>
                  </a:cubicBezTo>
                  <a:cubicBezTo>
                    <a:pt x="116586" y="0"/>
                    <a:pt x="159449" y="30289"/>
                    <a:pt x="159449" y="693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BE45D1E2-F19B-DBEF-D4FC-A2F97BA34E3E}"/>
                </a:ext>
              </a:extLst>
            </p:cNvPr>
            <p:cNvSpPr/>
            <p:nvPr/>
          </p:nvSpPr>
          <p:spPr>
            <a:xfrm>
              <a:off x="6046201" y="3333654"/>
              <a:ext cx="97137" cy="97190"/>
            </a:xfrm>
            <a:custGeom>
              <a:avLst/>
              <a:gdLst>
                <a:gd name="connsiteX0" fmla="*/ 97137 w 97137"/>
                <a:gd name="connsiteY0" fmla="*/ 48768 h 97190"/>
                <a:gd name="connsiteX1" fmla="*/ 88946 w 97137"/>
                <a:gd name="connsiteY1" fmla="*/ 75724 h 97190"/>
                <a:gd name="connsiteX2" fmla="*/ 67134 w 97137"/>
                <a:gd name="connsiteY2" fmla="*/ 93536 h 97190"/>
                <a:gd name="connsiteX3" fmla="*/ 39035 w 97137"/>
                <a:gd name="connsiteY3" fmla="*/ 96298 h 97190"/>
                <a:gd name="connsiteX4" fmla="*/ 14175 w 97137"/>
                <a:gd name="connsiteY4" fmla="*/ 82963 h 97190"/>
                <a:gd name="connsiteX5" fmla="*/ 935 w 97137"/>
                <a:gd name="connsiteY5" fmla="*/ 58103 h 97190"/>
                <a:gd name="connsiteX6" fmla="*/ 3697 w 97137"/>
                <a:gd name="connsiteY6" fmla="*/ 30004 h 97190"/>
                <a:gd name="connsiteX7" fmla="*/ 21604 w 97137"/>
                <a:gd name="connsiteY7" fmla="*/ 8192 h 97190"/>
                <a:gd name="connsiteX8" fmla="*/ 48560 w 97137"/>
                <a:gd name="connsiteY8" fmla="*/ 0 h 97190"/>
                <a:gd name="connsiteX9" fmla="*/ 82945 w 97137"/>
                <a:gd name="connsiteY9" fmla="*/ 14288 h 97190"/>
                <a:gd name="connsiteX10" fmla="*/ 97137 w 97137"/>
                <a:gd name="connsiteY10" fmla="*/ 48673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137" h="97190">
                  <a:moveTo>
                    <a:pt x="97137" y="48768"/>
                  </a:moveTo>
                  <a:cubicBezTo>
                    <a:pt x="97137" y="58388"/>
                    <a:pt x="94280" y="67723"/>
                    <a:pt x="88946" y="75724"/>
                  </a:cubicBezTo>
                  <a:cubicBezTo>
                    <a:pt x="83612" y="83725"/>
                    <a:pt x="75992" y="89916"/>
                    <a:pt x="67134" y="93536"/>
                  </a:cubicBezTo>
                  <a:cubicBezTo>
                    <a:pt x="58275" y="97155"/>
                    <a:pt x="48465" y="98108"/>
                    <a:pt x="39035" y="96298"/>
                  </a:cubicBezTo>
                  <a:cubicBezTo>
                    <a:pt x="29605" y="94393"/>
                    <a:pt x="20937" y="89821"/>
                    <a:pt x="14175" y="82963"/>
                  </a:cubicBezTo>
                  <a:cubicBezTo>
                    <a:pt x="7412" y="76200"/>
                    <a:pt x="2745" y="67532"/>
                    <a:pt x="935" y="58103"/>
                  </a:cubicBezTo>
                  <a:cubicBezTo>
                    <a:pt x="-970" y="48673"/>
                    <a:pt x="78" y="38957"/>
                    <a:pt x="3697" y="30004"/>
                  </a:cubicBezTo>
                  <a:cubicBezTo>
                    <a:pt x="7412" y="21146"/>
                    <a:pt x="13603" y="13526"/>
                    <a:pt x="21604" y="8192"/>
                  </a:cubicBezTo>
                  <a:cubicBezTo>
                    <a:pt x="29605" y="2858"/>
                    <a:pt x="38940" y="0"/>
                    <a:pt x="48560" y="0"/>
                  </a:cubicBezTo>
                  <a:cubicBezTo>
                    <a:pt x="61419" y="0"/>
                    <a:pt x="73801" y="5143"/>
                    <a:pt x="82945" y="14288"/>
                  </a:cubicBezTo>
                  <a:cubicBezTo>
                    <a:pt x="92089" y="23432"/>
                    <a:pt x="97137" y="35814"/>
                    <a:pt x="97137" y="486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dirty="0">
                <a:solidFill>
                  <a:schemeClr val="bg1"/>
                </a:solidFill>
                <a:latin typeface="Martian Mono" panose="020B00090200000000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7495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481140" y="345175"/>
            <a:ext cx="5462460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Отдел конкурсного движения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1214201" y="1734828"/>
            <a:ext cx="37436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Туран Наталья Константиновна,</a:t>
            </a:r>
          </a:p>
          <a:p>
            <a:r>
              <a:rPr lang="ru-RU" dirty="0">
                <a:solidFill>
                  <a:srgbClr val="002060"/>
                </a:solidFill>
                <a:latin typeface="Ubuntu" panose="020B0504030602030204" pitchFamily="34" charset="0"/>
              </a:rPr>
              <a:t>начальник отдела конкурсного движения</a:t>
            </a:r>
          </a:p>
          <a:p>
            <a:endParaRPr lang="ru-RU" b="1" dirty="0">
              <a:solidFill>
                <a:srgbClr val="0055E8"/>
              </a:solidFill>
              <a:latin typeface="Ubuntu" panose="020B0504030602030204" pitchFamily="34" charset="0"/>
            </a:endParaRPr>
          </a:p>
          <a:p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Орехов Михаил Васильевич, </a:t>
            </a:r>
          </a:p>
          <a:p>
            <a:r>
              <a:rPr lang="ru-RU" dirty="0">
                <a:solidFill>
                  <a:srgbClr val="002060"/>
                </a:solidFill>
                <a:latin typeface="Ubuntu" panose="020B0504030602030204" pitchFamily="34" charset="0"/>
              </a:rPr>
              <a:t>специалист отдела конкурсного движения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318359-86BB-93AA-3D5F-54A53255E29F}"/>
              </a:ext>
            </a:extLst>
          </p:cNvPr>
          <p:cNvSpPr txBox="1"/>
          <p:nvPr/>
        </p:nvSpPr>
        <p:spPr>
          <a:xfrm>
            <a:off x="6666838" y="1734828"/>
            <a:ext cx="37436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Ubuntu" panose="020B0504030602030204" pitchFamily="34" charset="0"/>
              </a:rPr>
              <a:t>МАОУ ДПО Институт повышения квалификации</a:t>
            </a:r>
          </a:p>
          <a:p>
            <a:r>
              <a:rPr lang="ru-RU" b="1" dirty="0">
                <a:latin typeface="Ubuntu" panose="020B0504030602030204" pitchFamily="34" charset="0"/>
              </a:rPr>
              <a:t>ул. Транспортная, 17</a:t>
            </a:r>
          </a:p>
          <a:p>
            <a:r>
              <a:rPr lang="ru-RU" b="1" dirty="0">
                <a:latin typeface="Ubuntu" panose="020B0504030602030204" pitchFamily="34" charset="0"/>
              </a:rPr>
              <a:t>кабинет 225</a:t>
            </a:r>
            <a:br>
              <a:rPr lang="ru-RU" b="1" dirty="0">
                <a:latin typeface="Ubuntu" panose="020B0504030602030204" pitchFamily="34" charset="0"/>
              </a:rPr>
            </a:br>
            <a:br>
              <a:rPr lang="ru-RU" b="1" dirty="0">
                <a:latin typeface="Ubuntu" panose="020B0504030602030204" pitchFamily="34" charset="0"/>
              </a:rPr>
            </a:br>
            <a:r>
              <a:rPr lang="ru-RU" b="1" dirty="0">
                <a:latin typeface="Ubuntu" panose="020B0504030602030204" pitchFamily="34" charset="0"/>
              </a:rPr>
              <a:t>8 (3843) 73-75-00 (доб. 130#)</a:t>
            </a:r>
          </a:p>
          <a:p>
            <a:r>
              <a:rPr lang="ru-RU" b="1" dirty="0">
                <a:latin typeface="Ubuntu" panose="020B0504030602030204" pitchFamily="34" charset="0"/>
              </a:rPr>
              <a:t>8 908 950 7338</a:t>
            </a:r>
          </a:p>
          <a:p>
            <a:r>
              <a:rPr lang="ru-RU" b="1" dirty="0">
                <a:latin typeface="Ubuntu" panose="020B0504030602030204" pitchFamily="34" charset="0"/>
              </a:rPr>
              <a:t>okd.ipk@mai.ru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7AD068-083D-48E2-A93D-D9C9AB469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8476" y="5239390"/>
            <a:ext cx="3011574" cy="972273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CA2E071F-276D-4C0C-AE79-959F214F2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241" y="3726110"/>
            <a:ext cx="3011574" cy="301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258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8754708</TotalTime>
  <Words>500</Words>
  <Application>Microsoft Office PowerPoint</Application>
  <PresentationFormat>Широкоэкранный</PresentationFormat>
  <Paragraphs>82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Martian Mono</vt:lpstr>
      <vt:lpstr>Aptos</vt:lpstr>
      <vt:lpstr>Ubuntu</vt:lpstr>
      <vt:lpstr>Franklin Gothic Demi Cond</vt:lpstr>
      <vt:lpstr>Bahnschrift SemiBold SemiConden</vt:lpstr>
      <vt:lpstr>Bahnschrift SemiCondensed</vt:lpstr>
      <vt:lpstr>PT Serif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User</cp:lastModifiedBy>
  <cp:revision>68</cp:revision>
  <dcterms:created xsi:type="dcterms:W3CDTF">2025-08-11T06:32:47Z</dcterms:created>
  <dcterms:modified xsi:type="dcterms:W3CDTF">2025-08-25T01:18:04Z</dcterms:modified>
</cp:coreProperties>
</file>